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5"/>
  </p:handoutMasterIdLst>
  <p:sldIdLst>
    <p:sldId id="256" r:id="rId2"/>
    <p:sldId id="264" r:id="rId3"/>
    <p:sldId id="263" r:id="rId4"/>
    <p:sldId id="262" r:id="rId5"/>
    <p:sldId id="257" r:id="rId6"/>
    <p:sldId id="261" r:id="rId7"/>
    <p:sldId id="260" r:id="rId8"/>
    <p:sldId id="259" r:id="rId9"/>
    <p:sldId id="258" r:id="rId10"/>
    <p:sldId id="265" r:id="rId11"/>
    <p:sldId id="268" r:id="rId12"/>
    <p:sldId id="267" r:id="rId13"/>
    <p:sldId id="266" r:id="rId14"/>
  </p:sldIdLst>
  <p:sldSz cx="9144000" cy="6858000" type="screen4x3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A6373F6-AA1C-4540-A3E5-3B44CFD3DE7A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090F518-1226-447E-85E4-881BCB46B1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594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AA191F-3796-4F4A-AC7B-9625D6E82449}" type="slidenum">
              <a:rPr lang="th-TH" smtClean="0"/>
              <a:t>‹#›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04203F-F4B9-4390-8104-EE191E642FCE}" type="datetimeFigureOut">
              <a:rPr lang="th-TH" smtClean="0"/>
              <a:t>19/11/64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543800" cy="2232249"/>
          </a:xfrm>
        </p:spPr>
        <p:txBody>
          <a:bodyPr/>
          <a:lstStyle/>
          <a:p>
            <a:pPr algn="ctr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ผลงานที่ 2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198568" cy="1737320"/>
          </a:xfrm>
        </p:spPr>
        <p:txBody>
          <a:bodyPr>
            <a:noAutofit/>
          </a:bodyPr>
          <a:lstStyle/>
          <a:p>
            <a:pPr algn="ctr"/>
            <a:r>
              <a:rPr lang="th-TH" sz="4800" b="1" dirty="0" smtClean="0">
                <a:latin typeface="TH SarabunIT๙" pitchFamily="34" charset="-34"/>
                <a:cs typeface="TH SarabunIT๙" pitchFamily="34" charset="-34"/>
              </a:rPr>
              <a:t>แผนการดำเนินงานประจำปี           พ.ศ.2565</a:t>
            </a:r>
            <a:endParaRPr lang="th-TH" sz="48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7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7" t="18849" r="14439" b="13068"/>
          <a:stretch/>
        </p:blipFill>
        <p:spPr bwMode="auto">
          <a:xfrm>
            <a:off x="395537" y="476671"/>
            <a:ext cx="7416824" cy="5760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24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ผลสำเร็จของงาน 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เชิง</a:t>
            </a:r>
            <a:r>
              <a:rPr lang="th-TH" sz="3200" b="1" u="sng" dirty="0">
                <a:latin typeface="TH SarabunIT๙" pitchFamily="34" charset="-34"/>
                <a:cs typeface="TH SarabunIT๙" pitchFamily="34" charset="-34"/>
              </a:rPr>
              <a:t>ปริมาณ</a:t>
            </a:r>
            <a:endParaRPr lang="en-US" sz="3200" b="1" u="sng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จำนวนโครงการพัฒนาตามข้อบัญญัติงบประมาณรายจ่ายประจำปีงบประมาณ พ.ศ. 2565  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ที่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นำมาบรรจุไว้ในแผนการดำเนินงาน 101 โครงการ (คิดเป็น 100</a:t>
            </a:r>
            <a:r>
              <a:rPr lang="en-US" sz="3200" b="1" dirty="0">
                <a:latin typeface="TH SarabunIT๙" pitchFamily="34" charset="-34"/>
                <a:cs typeface="TH SarabunIT๙" pitchFamily="34" charset="-34"/>
              </a:rPr>
              <a:t>%</a:t>
            </a:r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)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200" b="1" u="sng" dirty="0" smtClean="0">
                <a:latin typeface="TH SarabunIT๙" pitchFamily="34" charset="-34"/>
                <a:cs typeface="TH SarabunIT๙" pitchFamily="34" charset="-34"/>
              </a:rPr>
              <a:t>เชิง</a:t>
            </a:r>
            <a:r>
              <a:rPr lang="th-TH" sz="3200" b="1" u="sng" dirty="0">
                <a:latin typeface="TH SarabunIT๙" pitchFamily="34" charset="-34"/>
                <a:cs typeface="TH SarabunIT๙" pitchFamily="34" charset="-34"/>
              </a:rPr>
              <a:t>คุณภาพ</a:t>
            </a:r>
            <a:endParaRPr lang="en-US" sz="3200" b="1" u="sng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200" b="1" dirty="0">
                <a:latin typeface="TH SarabunIT๙" pitchFamily="34" charset="-34"/>
                <a:cs typeface="TH SarabunIT๙" pitchFamily="34" charset="-34"/>
              </a:rPr>
              <a:t>องค์การบริหารส่วนตำบลมีแผนการดำเนินงานที่กำหนดขั้นตอน ระยะเวลา งบประมาณ เป้าหมาย ผลสัมฤทธิ์ รวมถึงตัวชี้วัดความสำเร็จที่ชัดเจน เพื่อประโยชน์ในการดำเนินงานและการติดตามและประเมินผล</a:t>
            </a:r>
            <a:endParaRPr lang="en-US" sz="32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77935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latin typeface="TH SarabunIT๙" pitchFamily="34" charset="-34"/>
                <a:cs typeface="TH SarabunIT๙" pitchFamily="34" charset="-34"/>
              </a:rPr>
              <a:t>การนำไปใช้ประโยชน์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ประโยชน์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ของผลงานต่อองค์กรปกครองส่วนท้องถิ่นและประชาชน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1. เพื่อเป็นเครื่องมือที่สำคัญในการบริหารงานของผู้บริหารท้องถิ่น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            เพื่อ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การควบคุมการดำเนินงาน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ให้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เป็นไปด้วยความเหมาะสมเกิดประสิทธิภาพในพื้นที่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2. เพื่อเป็นแนวทางการพัฒนา การดำเนินงานในงบประมาณปีนั้นๆ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        ซึ่ง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จะกำหนด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รายละเอียดของ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แผนงานโครงการ/กิจกรรมการพัฒนา 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en-US" sz="2800" b="1" dirty="0">
                <a:latin typeface="TH SarabunIT๙" pitchFamily="34" charset="-34"/>
                <a:cs typeface="TH SarabunIT๙" pitchFamily="34" charset="-34"/>
              </a:rPr>
              <a:t>3.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เพื่อสะดวกในการติดตามและประเมินผลแผนพัฒนาขององค์กรปกครองส่วนท้องถิ่น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04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แผนดำเนินงาน ปี 2565\คณะกรรมการพัฒนา\LINE_ALBUM_ประชุมคณะพัฒนา พิจารณาร่างแผนดำฯ 65_๒๑๑_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784" t="47222" r="2784" b="2778"/>
          <a:stretch/>
        </p:blipFill>
        <p:spPr bwMode="auto">
          <a:xfrm>
            <a:off x="0" y="3429000"/>
            <a:ext cx="846043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th-TH" sz="7200" b="1" dirty="0" smtClean="0">
                <a:solidFill>
                  <a:schemeClr val="accent3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จบการนำเสนอ </a:t>
            </a:r>
          </a:p>
          <a:p>
            <a:pPr marL="114300" indent="0" algn="ctr">
              <a:buNone/>
            </a:pPr>
            <a:r>
              <a:rPr lang="th-TH" sz="7200" b="1" dirty="0" smtClean="0">
                <a:solidFill>
                  <a:schemeClr val="accent3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ขอบคุณค่ะ</a:t>
            </a:r>
          </a:p>
          <a:p>
            <a:pPr marL="114300" indent="0" algn="ctr">
              <a:buNone/>
            </a:pPr>
            <a:endParaRPr lang="th-TH" sz="72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24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2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ชื่อผลงาน</a:t>
            </a:r>
            <a:r>
              <a:rPr lang="th-TH" sz="32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การจัดทำแผนการดำเนินงานประจำปีงบประมาณ พ.ศ. 2565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ระยะเวลาดำเนินการ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เดือน ตุลาคม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พ.ศ.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2564</a:t>
            </a:r>
          </a:p>
          <a:p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 ความรู้ทางวิชาการหรือแนวความคิดที่ใช้ในการดำเนินการ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แนวคิดเกี่ยวกับการจัดทำแผนการ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ดำเนินงาน</a:t>
            </a:r>
          </a:p>
          <a:p>
            <a:pPr algn="thaiDist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องค์กรปกครองส่วนท้องถิ่น  </a:t>
            </a:r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(Local  Government) 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มีภารกิจสำคัญในการพัฒนาและบำรุงท้องถิ่นให้เจริญก้าวหน้า และจัดบริการที่ดีที่สุดเท่าที่จะทำได้ให้แก่ประชาชนและชุมชนในท้องถิ่น  </a:t>
            </a:r>
            <a:endParaRPr lang="en-US" sz="24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ประเภทของแผนพัฒนา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ท้องถิ่น</a:t>
            </a:r>
          </a:p>
          <a:p>
            <a:pPr algn="thaiDist"/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สำหรับ </a:t>
            </a:r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แผนการดำเนินงาน</a:t>
            </a:r>
            <a:r>
              <a:rPr lang="en-US" sz="2400" dirty="0">
                <a:latin typeface="TH SarabunIT๙" pitchFamily="34" charset="-34"/>
                <a:cs typeface="TH SarabunIT๙" pitchFamily="34" charset="-34"/>
              </a:rPr>
              <a:t>” 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ที่กำหนดในระเบียบกระทรวงมหาดไทย ว่าด้วยการจัดทำแผนพัฒนาท้องถิ่น พ.ศ.2548 และที่แก้ไขเพิ่มถึง (ฉบับที่ 3) พ.ศ.2561 นั้น 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                     มิใช่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แผนพัฒนา แต่เป็นแผนการ</a:t>
            </a:r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ดำเนินงาน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ขององค์กรปกครองส่วนท้องถิ่นที่แสดงถึงรายละเอียดแผนงาน โครงการพัฒนากิจกรรมที่ดำเนินการจริงทั้งหมดในพื้นที่องค์กรปกครองส่วนท้องถิ่นประจำปีงบประมาณนั้น</a:t>
            </a:r>
          </a:p>
        </p:txBody>
      </p:sp>
    </p:spTree>
    <p:extLst>
      <p:ext uri="{BB962C8B-B14F-4D97-AF65-F5344CB8AC3E}">
        <p14:creationId xmlns:p14="http://schemas.microsoft.com/office/powerpoint/2010/main" val="111695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แนวคิดเกี่ยวกับการมีส่วนร่วม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ร่วม เป็นกระบวนการทางสังคมที่เปิดโอกาสให้ผู้มีส่วนร่วมเกี่ยวข้องในฐานะที่เป็นผู้ที่มีส่วนได้ส่วนเสียเข้ามามีส่วนร่วมในการจัดทำแผนพัฒนาท้องถิ่นขององค์การบริหารส่วนตำบลเมืองเตาตั้งแต่การร่วมการตัดสินใจ ร่วมปฏิบัติ ร่วมรับผลประโยชน์ และร่วมติดตามประเมินผล ทั้งนี้ต้องอยู่บนพื้นฐานของ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การที่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ประชาชนจะต้องมีอิสระในทาง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ความคิด 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มีความรู้ ความสามารถในการกระทำ และมีความเต็มใจที่จะเข้าร่วมต่อกิจกรรม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นั้นๆ ใน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จัดทำแผนการดำเนินงานขององค์การบริหารส่วนตำบลเมืองเตาได้ขอความร่วมมือประสานแผนการดำเนินงานไปยังหน่วยงานราชกา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ส่วนกลาง              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ส่วนภูมิภาค รัฐวิสาหกิจหรือหน่วยงาน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อื่นๆที่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ต้องดำเนินการในพื้นที่ขององค์การบริหารส่วนตำบลเมือง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เตา ใน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ปีงบประมาณนั้น เพื่อให้เกิดความชัดเจนของข้อมูลแผนงาน ลดความซ้ำซ้อนการประสานงาน รวมทั้ง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การการทำงานร่วมกันของหน่วยงานต่างๆ อันจะก่อให้เกิดประสิทธิภาพ และประสิทธิผลสูงสุดต่อการบริหารโครงการในเขตพื้นที่องค์การบริหารส่วนตำบลเมืองเตา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509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แนวทางในการ</a:t>
            </a:r>
            <a:r>
              <a:rPr lang="th-TH" b="1" dirty="0" err="1">
                <a:latin typeface="TH SarabunIT๙" pitchFamily="34" charset="-34"/>
                <a:cs typeface="TH SarabunIT๙" pitchFamily="34" charset="-34"/>
              </a:rPr>
              <a:t>จัดทํา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แผนการ</a:t>
            </a:r>
            <a:r>
              <a:rPr lang="th-TH" b="1" dirty="0" err="1">
                <a:latin typeface="TH SarabunIT๙" pitchFamily="34" charset="-34"/>
                <a:cs typeface="TH SarabunIT๙" pitchFamily="34" charset="-34"/>
              </a:rPr>
              <a:t>ดําเนินงาน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แผนการดำเนินงานเป็นเครื่องมือสำคัญในการบริหารงานของผู้บริหารท้องถิ่น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               เพื่อ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ควบคุมการดำเนินงานให้เป็นไปอย่างเหมาะสมและมีประสิทธิภาพ รวมทั้งยังเป็นเครื่องมือในการติดตามการดำเนินงาน  และการประเมินผลการปฏิบัติงาน ดังนั้น แผนการดำเนินงานจึงมีแนวทางในการจัดทำดังนี้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1. เป็นแผนที่แยกรายละเอียดจากแผนพัฒนาท้องถิ่นและมีลักษณะการดำเนินการ (</a:t>
            </a:r>
            <a:r>
              <a:rPr lang="en-US" sz="2400" b="1" dirty="0">
                <a:latin typeface="TH SarabunIT๙" pitchFamily="34" charset="-34"/>
                <a:cs typeface="TH SarabunIT๙" pitchFamily="34" charset="-34"/>
              </a:rPr>
              <a:t>Action Plan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)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en-US" sz="2400" b="1" dirty="0"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แสดงถึงรายละเอียดโครงการ งบประมาณ ระยะเวลาดำเนินการที่ชัดเจนและดำเนินการจริง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3. เป็นการรวบรวมข้อมูลจากทุกหน่วยงานที่จะเข้ามาดำเนินการในพื้นที่ขององค์กร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ปกครองส่วน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ท้องถิ่น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748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วัตถุประสงค์ของแผนการดำเนินงาน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๑. เพื่อแสดงถึงรายละเอียดแผนงาน / โครงการพัฒนาและกิจกรรมที่ดำเนินการจริงทั้งหมดในพื้นที่ขององค์กรปกครองส่วนท้องถิ่นประจำปีงบประมาณนั้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๒. เพื่อให้แนวทางในการดำเนินงานขององค์กรปกครองส่วนท้องถิ่นในปีงบประมาณนั้น มีความชัดเจนในการปฏิบัติมากขึ้น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๓. เพื่อให้เกิดมีการประสานและ</a:t>
            </a:r>
            <a:r>
              <a:rPr lang="th-TH" sz="2800" b="1" dirty="0" err="1"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การ การทำงานกับหน่วยงานต่างๆ เช่น หน่วยราชการส่วนกลาง ส่วนภูมิภาค รัฐวิสาหกิจ และหน่วยงานอื่น ๆ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         ที่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ต้องการดำเนินการในพื้นที่ขององค์กรปกครองส่วนท้องถิ่น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๔. เพื่อให้การติดตามประเมินผลการปฏิบัติงานมีความสะดวกมาก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ขึ้น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ตามระเบียบกระทรวงมหาดไทย ว่าด้วยการจัดทำแผนพัฒนาขององค์กรปกครองส่วน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ท้องถิ่น พ.ศ.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2548 และที่แก้ไขเพิ่มเติมถึง (ฉบับที่ 3) พ.ศ.2561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 ได้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กำหนดองค์กรจัดทำแผนพัฒนาไว้ดังนี้</a:t>
            </a:r>
            <a:endParaRPr lang="en-US" sz="28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9052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แผนการดำเนินงาน</a:t>
            </a:r>
            <a:r>
              <a:rPr lang="th-TH" dirty="0">
                <a:latin typeface="TH SarabunIT๙" pitchFamily="34" charset="-34"/>
                <a:cs typeface="TH SarabunIT๙" pitchFamily="34" charset="-34"/>
              </a:rPr>
              <a:t>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 fontScale="92500"/>
          </a:bodyPr>
          <a:lstStyle/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จุดมุ่งหมายเพื่อแสดงรายละเอียดของแผนงาน/โครงการ/กิจกรรมการพัฒนาที่ดำเนินการจริงทั้งหมดในพื้นที่ขององค์กรปกครองส่วนท้องถิ่นประจำปีงบประมาณนั้นเพื่อให้แนวทางในการดำเนินงานในปีงบประมาณนั้นขององค์กรปกครองส่วนท้องถิ่น มีความชัดเจนในการปฏิบัติงาน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   ลด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ความซ้ำซ้อน มีการประสานและ</a:t>
            </a:r>
            <a:r>
              <a:rPr lang="th-TH" sz="2400" b="1" dirty="0" err="1">
                <a:latin typeface="TH SarabunIT๙" pitchFamily="34" charset="-34"/>
                <a:cs typeface="TH SarabunIT๙" pitchFamily="34" charset="-34"/>
              </a:rPr>
              <a:t>บูรณา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การทำงานกับหน่วยงานและจำแนกรายละเอียดต่างๆ ของแผนงาน/โครงการในแผนการ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ดำเนินงาน</a:t>
            </a: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แผนการดำเนินงานจะเป็นเครื่องมือสำคัญในการบริหารงานของผู้บริหารท้องถิ่น เพื่อควบคุม       การดำเนินงานให้เป็นไปอย่างเหมาะสมและมี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ประสิทธิภาพ</a:t>
            </a: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แผนการดำเนินงาน จะกำหนดรายละเอียดของโครงการ/กิจกรรมการพัฒนาที่ดำเนินการใน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พื้นที่ของ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องค์กรปกครองส่วนท้องถิ่น โดยโครงการ/กิจกรรมการพัฒนา ที่จะนำมาบรรจุในแผนการดำเนินงาน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มี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ที่มา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จาก</a:t>
            </a: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1. งบประมาณรายจ่ายประจำปีขององค์กรปกครองส่วนท้องถิ่น (รวมทั้งเงินอุดหนุนที่องค์กรปกครองส่วนท้องถิ่นอุดหนุนให้หน่วยงานอื่นดำเนินการ)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	2. โครงการ/กิจกรรมการพัฒนาที่องค์กรปกครองส่วนท้องถิ่นดำเนินการเอง โดยไม่ใช้งบประมาณ  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(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ถ้ามี)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ต่อ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3. โครงการ/กิจกรรมการพัฒนาของหน่วยงานราชการส่วนกลาง ส่วนภูมิภาค รัฐวิสาหกิจหรือหน่วยงานอื่นๆ ที่ดำเนินการในพื้นที่ขององค์กรปกครองส่วนท้องถิ่น (สำหรับองค์การบริหารส่วน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จังหวัด        ให้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รวบรวมข้อมูลโครงการ/กิจกรรมการพัฒนาของหน่วยราชการ ส่วนกลาง ส่วนภูมิภาค หรือหน่วยงานอื่นๆ   ที่มีลักษณะการดำเนินงานครอบคลุมพื้นที่หลายองค์กรปกครองส่วนท้องถิ่นหรือเป็นโครงการ/กิจกรรมการพัฒนาที่มีความคาบเกี่ยวต่อเนื่องระหว่างองค์กรปกครองส่วนท้องถิ่น) โดยให้องค์กรปกครองส่วนท้องถิ่นตรวจสอบจากแผนปฏิบัติราชการประจำปีของจังหวัดหรืออาจสอบถามไปยังหน่วยงานต่างๆ ที่เกี่ยวข้อง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	4. โครงการ/กิจกรรมการพัฒนาอื่นๆ ที่องค์กรปกครองส่วนท้องถิ่นพิจารณาเห็นว่าเกิด</a:t>
            </a:r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ประโยชน์ใน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การประสานการดำเนินงานในพื้นที่ </a:t>
            </a:r>
            <a:endParaRPr lang="en-US" sz="2400" b="1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00838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ระยะเวลาในการจัดทำแผนการดำเนินงาน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ให้องค์กรปกครองส่วนท้องถิ่นทุกแห่งจัดทำแผนการดำเนินงานให้แล้วเสร็จภายในสามสิบ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วันนับ</a:t>
            </a: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แต่ที่ประกาศใช้งบประมาณรายจ่ายประจำปี งบประมาณรายจ่ายเพิ่มเติม งบประมาณจากเงินสะสม </a:t>
            </a:r>
            <a:r>
              <a:rPr lang="th-TH" sz="2800" dirty="0" smtClean="0">
                <a:latin typeface="TH SarabunIT๙" pitchFamily="34" charset="-34"/>
                <a:cs typeface="TH SarabunIT๙" pitchFamily="34" charset="-34"/>
              </a:rPr>
              <a:t>หรือ</a:t>
            </a:r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ได้รับแจ้งแผนงานและโครงการจากหน่วยราชการ ส่วนกลาง ส่วนภูมิภาค รัฐวิสาหกิจหรือหน่วยงานอื่นๆ  ที่ต้องดำเนินการในพื้นที่องค์กรปกครองส่วนท้องถิ่นในปีงบประมาณนั้น</a:t>
            </a:r>
            <a:endParaRPr lang="en-US" sz="2800" dirty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800" dirty="0">
                <a:latin typeface="TH SarabunIT๙" pitchFamily="34" charset="-34"/>
                <a:cs typeface="TH SarabunIT๙" pitchFamily="34" charset="-34"/>
              </a:rPr>
              <a:t>หากคาดว่าไม่แล้วเสร็จภายในกำหนด ให้เสนอขยายเวลาการจัดทำและการแก้ไขแผนการดำเนินงานเป็นอำนาจของผู้บริหาร</a:t>
            </a:r>
            <a:endParaRPr lang="en-US" sz="2800" dirty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2806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7" t="18453" r="14550" b="10796"/>
          <a:stretch/>
        </p:blipFill>
        <p:spPr bwMode="auto">
          <a:xfrm>
            <a:off x="711199" y="476672"/>
            <a:ext cx="7173169" cy="5351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041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ยู่ติดกัน">
  <a:themeElements>
    <a:clrScheme name="อยู่ติดกัน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อยู่ติดกัน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</TotalTime>
  <Words>947</Words>
  <Application>Microsoft Office PowerPoint</Application>
  <PresentationFormat>นำเสนอทางหน้าจอ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อยู่ติดกัน</vt:lpstr>
      <vt:lpstr>ผลงานที่ 2 </vt:lpstr>
      <vt:lpstr>ชื่อผลงาน   การจัดทำแผนการดำเนินงานประจำปีงบประมาณ พ.ศ. 2565</vt:lpstr>
      <vt:lpstr>แนวคิดเกี่ยวกับการมีส่วนร่วม </vt:lpstr>
      <vt:lpstr>แนวทางในการจัดทําแผนการดําเนินงาน </vt:lpstr>
      <vt:lpstr>วัตถุประสงค์ของแผนการดำเนินงาน </vt:lpstr>
      <vt:lpstr>แผนการดำเนินงาน </vt:lpstr>
      <vt:lpstr>ต่อ</vt:lpstr>
      <vt:lpstr>ระยะเวลาในการจัดทำแผนการดำเนินงาน</vt:lpstr>
      <vt:lpstr>งานนำเสนอ PowerPoint</vt:lpstr>
      <vt:lpstr>งานนำเสนอ PowerPoint</vt:lpstr>
      <vt:lpstr>ผลสำเร็จของงาน </vt:lpstr>
      <vt:lpstr>การนำไปใช้ประโยชน์ 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ผลงานชิ้นที่ 2</dc:title>
  <dc:creator>User</dc:creator>
  <cp:lastModifiedBy>User</cp:lastModifiedBy>
  <cp:revision>8</cp:revision>
  <cp:lastPrinted>2021-11-16T08:09:29Z</cp:lastPrinted>
  <dcterms:created xsi:type="dcterms:W3CDTF">2021-11-15T01:25:08Z</dcterms:created>
  <dcterms:modified xsi:type="dcterms:W3CDTF">2021-11-19T08:50:09Z</dcterms:modified>
</cp:coreProperties>
</file>