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0" r:id="rId4"/>
    <p:sldId id="259" r:id="rId5"/>
    <p:sldId id="258" r:id="rId6"/>
    <p:sldId id="264" r:id="rId7"/>
    <p:sldId id="263" r:id="rId8"/>
    <p:sldId id="262" r:id="rId9"/>
    <p:sldId id="261" r:id="rId10"/>
    <p:sldId id="265" r:id="rId11"/>
    <p:sldId id="266" r:id="rId12"/>
    <p:sldId id="272" r:id="rId13"/>
    <p:sldId id="269" r:id="rId14"/>
    <p:sldId id="271" r:id="rId15"/>
    <p:sldId id="270" r:id="rId16"/>
    <p:sldId id="267" r:id="rId17"/>
    <p:sldId id="268" r:id="rId18"/>
    <p:sldId id="277" r:id="rId19"/>
    <p:sldId id="276" r:id="rId20"/>
    <p:sldId id="275" r:id="rId21"/>
    <p:sldId id="274" r:id="rId22"/>
    <p:sldId id="280" r:id="rId23"/>
    <p:sldId id="279" r:id="rId24"/>
    <p:sldId id="278" r:id="rId25"/>
    <p:sldId id="273" r:id="rId26"/>
    <p:sldId id="281" r:id="rId27"/>
    <p:sldId id="287" r:id="rId28"/>
    <p:sldId id="286" r:id="rId29"/>
    <p:sldId id="285" r:id="rId30"/>
    <p:sldId id="284" r:id="rId31"/>
    <p:sldId id="283" r:id="rId32"/>
    <p:sldId id="282" r:id="rId33"/>
    <p:sldId id="288" r:id="rId34"/>
    <p:sldId id="290" r:id="rId35"/>
    <p:sldId id="293" r:id="rId36"/>
    <p:sldId id="292" r:id="rId37"/>
    <p:sldId id="291" r:id="rId38"/>
    <p:sldId id="294" r:id="rId39"/>
    <p:sldId id="289" r:id="rId40"/>
  </p:sldIdLst>
  <p:sldSz cx="9144000" cy="6858000" type="screen4x3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7509" autoAdjust="0"/>
  </p:normalViewPr>
  <p:slideViewPr>
    <p:cSldViewPr>
      <p:cViewPr>
        <p:scale>
          <a:sx n="100" d="100"/>
          <a:sy n="100" d="100"/>
        </p:scale>
        <p:origin x="-546" y="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90C65D-7780-4C81-86D8-A98246DEACB7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5E2BA09-5756-4B28-BC69-47205C12F4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925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A0F9EF7-677A-4FB4-BEB7-3F113D919E16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0FC7F6-B1C8-49D8-B3BD-7DA2198DC7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18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C7F6-B1C8-49D8-B3BD-7DA2198DC7A1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6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B5E406-F724-44DA-B58A-9A9C9C1431F8}" type="datetimeFigureOut">
              <a:rPr lang="th-TH" smtClean="0"/>
              <a:t>18/11/64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6A1584-9B4F-4B13-B684-E7D0CCB22CF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64028" y="620688"/>
            <a:ext cx="7772400" cy="677633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ยินดีต้อนรับคณะกรรมการ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ประเมินเพื่อเลื่อนระดับชำนาญการ ด้วยความยินดียิ่ง</a:t>
            </a:r>
            <a:endParaRPr lang="th-TH" sz="40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5" t="35367" r="32907" b="33234"/>
          <a:stretch/>
        </p:blipFill>
        <p:spPr bwMode="auto">
          <a:xfrm>
            <a:off x="3463415" y="1628800"/>
            <a:ext cx="1756229" cy="2296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1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t="20437" r="14216" b="19887"/>
          <a:stretch/>
        </p:blipFill>
        <p:spPr bwMode="auto">
          <a:xfrm>
            <a:off x="206425" y="404664"/>
            <a:ext cx="868603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0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t="21825" r="11316" b="13447"/>
          <a:stretch/>
        </p:blipFill>
        <p:spPr bwMode="auto">
          <a:xfrm>
            <a:off x="107504" y="684279"/>
            <a:ext cx="8897257" cy="473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0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6814" r="11650" b="55493"/>
          <a:stretch/>
        </p:blipFill>
        <p:spPr bwMode="auto">
          <a:xfrm>
            <a:off x="319314" y="729967"/>
            <a:ext cx="8570556" cy="125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23810" r="11539" b="13889"/>
          <a:stretch/>
        </p:blipFill>
        <p:spPr bwMode="auto">
          <a:xfrm>
            <a:off x="319314" y="2005381"/>
            <a:ext cx="8570556" cy="44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69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3413" r="11650" b="27652"/>
          <a:stretch/>
        </p:blipFill>
        <p:spPr bwMode="auto">
          <a:xfrm>
            <a:off x="176779" y="620688"/>
            <a:ext cx="8795657" cy="35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26984" r="11538" b="40873"/>
          <a:stretch/>
        </p:blipFill>
        <p:spPr bwMode="auto">
          <a:xfrm>
            <a:off x="176779" y="4200438"/>
            <a:ext cx="8824687" cy="23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0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3214" r="11762" b="10606"/>
          <a:stretch/>
        </p:blipFill>
        <p:spPr bwMode="auto">
          <a:xfrm>
            <a:off x="179512" y="692696"/>
            <a:ext cx="8810171" cy="484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7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1230" r="11539" b="55871"/>
          <a:stretch/>
        </p:blipFill>
        <p:spPr bwMode="auto">
          <a:xfrm>
            <a:off x="251520" y="692696"/>
            <a:ext cx="8810172" cy="167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24043" r="11409" b="21326"/>
          <a:stretch/>
        </p:blipFill>
        <p:spPr bwMode="auto">
          <a:xfrm>
            <a:off x="190408" y="2564904"/>
            <a:ext cx="8871284" cy="39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75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26973" r="11844" b="42325"/>
          <a:stretch/>
        </p:blipFill>
        <p:spPr bwMode="auto">
          <a:xfrm>
            <a:off x="131820" y="516922"/>
            <a:ext cx="8823158" cy="224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22417" r="11474" b="32018"/>
          <a:stretch/>
        </p:blipFill>
        <p:spPr bwMode="auto">
          <a:xfrm>
            <a:off x="131820" y="2748563"/>
            <a:ext cx="8871285" cy="33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4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23246" r="11228" b="25219"/>
          <a:stretch/>
        </p:blipFill>
        <p:spPr bwMode="auto">
          <a:xfrm>
            <a:off x="144379" y="764704"/>
            <a:ext cx="8903369" cy="37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7686" r="11468" b="46875"/>
          <a:stretch/>
        </p:blipFill>
        <p:spPr bwMode="auto">
          <a:xfrm>
            <a:off x="189544" y="4472058"/>
            <a:ext cx="8830060" cy="186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1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23880" r="11365" b="16848"/>
          <a:stretch/>
        </p:blipFill>
        <p:spPr bwMode="auto">
          <a:xfrm>
            <a:off x="160782" y="681878"/>
            <a:ext cx="8799443" cy="4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43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20897" r="11575" b="34601"/>
          <a:stretch/>
        </p:blipFill>
        <p:spPr bwMode="auto">
          <a:xfrm>
            <a:off x="107504" y="980728"/>
            <a:ext cx="8857397" cy="32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2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ชื่อ - สกุล นางสาวเกศรินทร์  จิต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ตฤทธิ์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เกิด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วันที่  2  เดือน  มกราคม  พ.ศ. 2529  (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อายุ 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35  </a:t>
            </a:r>
            <a:r>
              <a:rPr lang="th-TH" b="1">
                <a:latin typeface="TH SarabunIT๙" pitchFamily="34" charset="-34"/>
                <a:cs typeface="TH SarabunIT๙" pitchFamily="34" charset="-34"/>
              </a:rPr>
              <a:t>ปี </a:t>
            </a:r>
            <a:r>
              <a:rPr lang="th-TH" b="1" smtClean="0">
                <a:latin typeface="TH SarabunIT๙" pitchFamily="34" charset="-34"/>
                <a:cs typeface="TH SarabunIT๙" pitchFamily="34" charset="-34"/>
              </a:rPr>
              <a:t>10 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เดือน)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อายุ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ราชการ......6..........ปี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.........5.......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เดือน.........2......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วัน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รับราชการครั้งแรก เมื่อ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3 มิถุนายน 2558 </a:t>
            </a: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ดำรงตำแหน่งปัจจุบัน เมื่อ 1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พฤศจิกายน 2559  นักวิเคราะห์นโยบายและแผนปฏิบัติการ </a:t>
            </a: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ตำแหน่ง (ปัจจุบัน)  นักวิเคราะห์นโยบายและแผน  ระดับ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ปฏิบัติการ</a:t>
            </a: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อายุราชการ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......5..........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ปี.........-.......เดือน.........2......วัน</a:t>
            </a:r>
          </a:p>
          <a:p>
            <a:endParaRPr lang="th-TH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ประวัติ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8729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18283" r="13673" b="13224"/>
          <a:stretch/>
        </p:blipFill>
        <p:spPr bwMode="auto">
          <a:xfrm>
            <a:off x="532650" y="451058"/>
            <a:ext cx="8192308" cy="54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3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19403" r="13987" b="11775"/>
          <a:stretch/>
        </p:blipFill>
        <p:spPr bwMode="auto">
          <a:xfrm>
            <a:off x="899591" y="764704"/>
            <a:ext cx="784372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6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25560" r="13988" b="10507"/>
          <a:stretch/>
        </p:blipFill>
        <p:spPr bwMode="auto">
          <a:xfrm>
            <a:off x="395536" y="476671"/>
            <a:ext cx="8548153" cy="538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518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ประชาคมได้เสนอความคิดเห็น ปัญหาความต้องการ </a:t>
            </a:r>
            <a:endParaRPr lang="en-US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ได้ข้อมูลเพียงพอต่อการโครงการเสนอต่อผู้บริหารให้ทราบถึงปัญหาและความต้องการของประชาชนที่แท้จริง</a:t>
            </a:r>
            <a:endParaRPr lang="en-US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สามารถนำข้อมูลโครงการบรรจุไว้ในแผนพัฒนาท้องถิ่น ได้อย่างถูกต้อง         ตามระเบียบ และประกาศใช้แผนพัฒนาท้องถิ่น ได้ตามระยะเวลาที่กำหนด</a:t>
            </a:r>
            <a:endParaRPr lang="en-US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จำนวนโครงการที่ได้จากการประชุมประชาคมนำมาบรรจุในแผนพัฒนาท้องถิ่น พ.ศ. 2566 - 2570 มากกว่าร้อยละ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0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h-TH" dirty="0">
                <a:effectLst/>
              </a:rPr>
              <a:t>ผลสำเร็จของงาน </a:t>
            </a:r>
            <a:r>
              <a:rPr lang="th-TH" dirty="0" smtClean="0">
                <a:effectLst/>
              </a:rPr>
              <a:t>เชิง</a:t>
            </a:r>
            <a:r>
              <a:rPr lang="th-TH" dirty="0">
                <a:effectLst/>
              </a:rPr>
              <a:t>ปริมาณ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853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เชิง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ปริมาณ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ประชาคมจัดทำแผนพัฒนาท้องถิ่นระดับตำบล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การจัดทำ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แผนพัฒนาท้องถิ่น พ.ศ. 2566 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2570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” 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ขององค์การบริหารส่วนตำบลเมืองเตา มีองค์ประกอบในการจัดทำแผนตรงตามระเบียบครบทุกขั้นตอนที่วางไว้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ตัวชี้วัดความสำเร็จ 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  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เชิง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ปริมาณ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–  จำนวนโครงการที่ได้จากการประชุมประชาคมนำมาบรรจุในแผนพัฒนาท้องถิ่น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พ.ศ.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2566 - 2570 มากกว่าร้อยละ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0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เชิง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คุณภาพ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องค์การบริหารส่วนตำบลเมืองเตา มีแผนพัฒนาท้องถิ่น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พ.ศ.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2566 - 2570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ที่ผ่านกระบวนการตามระเบียบ หนังสือสั่งการ อย่างถูกต้องตามกระบวนการ ได้เป็นก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รอบในการจัดทำงบประมาณประจำปี และขอรับสนับสนุน  จากหน่วยงานอื่นที่เกี่ยวข้อง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 ตัวชี้วัด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ความสำเร็จ :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เชิงคุณภาพ – องค์การบริหารส่วนตำบลเมืองเตา มีแผนพัฒนาท้องถิ่น                       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พ.ศ. 2566 - 2570 เป็นกรอบในการจัดทำงบประมาณประจำปี และขอรับสนับสนุน 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        จาก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หน่วยงานอื่นที่เกี่ยวข้อง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ผลสำเร็จของงาน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359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ประโยชน์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ของผลงานต่อองค์กรปกครองส่วนท้องถิ่นและประชาชน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แผนพัฒนาท้องถิ่น เป็นเครื่องมือสำคัญยิ่งต่อการพัฒนาองค์การบริหารส่วนตำบลเมืองเตา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       ซึ่ง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การนำปัญหาความต้องการของประชาชนมาพิจารณาวิเคราะห์ปัญหา นำมากำหนดจุดมุ่งหมาย ภารกิจ และแนวทางในการทำงานอย่างเป็นระบบ และจัดลำดับความสำคัญของปัญหา โดยคำนึงถึงผลกระทบที่ประชาชนส่วนใหญ่ได้รับและความต้องการของประชาชน ซึ่งจะช่วยในการกำหนดแผนงาน โครงการขององค์การบริหารส่วนตำบลเมืองเตา มีทิศทางที่สอดคล้องกัน และสนองตอบต่อปัญหาความต้องการของประชาชนอย่างแท้จริง นอกจากนี้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ทั้ง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เป็นการบริหารงบประมาณที่มีอยู่ให้เกิดประสิทธิภาพและเกิดประโยชน์สูงสุด เมื่อองค์การบริหารส่วนตำบลเมืองเตา ได้ดำเนินการประกาศใช้แผนพัฒนาท้องถิ่นแล้ว จะใช้แผนพัฒนา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ท้องถิ่น เป็น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กรอบในการจัดรายจ่ายประจำปี งบประมาณรายจ่ายเพิ่มเติม การจ่ายขาดเงินสะสม งบประมาณเงินอุดหนุนเฉพาะกิจและงบประมาณรายจ่ายด้วยวิธีการอื่น ๆ การทบทวนแผนพัฒนาท้องถิ่น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    มี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ประโยชน์ต่อองค์การบริหารส่วนตำบลเมืองเตาและประชาชน ซึ่งสามารถจำแนกได้ดังนี้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การนำไปใช้ประโยชน์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400" dirty="0">
                <a:latin typeface="TH SarabunIT๙" pitchFamily="34" charset="-34"/>
                <a:cs typeface="TH SarabunIT๙" pitchFamily="34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4061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1. ทำให้บรรลุจุดมุ่งหมายตามยุทธศาสตร์การพัฒนา พันธกิจ และวิสัยทัศน์ขององค์การบริหารส่วนตำบลเมืองเตา ที่ได้กำหนดไว้ ซึ่งการบรรลุจุดมุ่งหมาย (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Attention of Objectives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) มีความสำคัญอย่าง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ยิ่ง ใน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กระบวนการวางแผน เพราะการวางแผนทุกครั้งย่อมต้องมีจุดหมายปลายทางที่กำหนดไว้ ถ้าจุดมุ่งหมาย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ที่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กำหนดไว้มีความชัดเจน ก็จะช่วยให้การปฏิบัติตามแผนมีทิศทางมุ่งตรงไปสู่จุดหมายที่กำหนดไว้ได้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อย่าง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สะดวกและเกิด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ผลดี</a:t>
            </a:r>
          </a:p>
          <a:p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2. ทำให้เกิดความประหยัด (</a:t>
            </a:r>
            <a:r>
              <a:rPr lang="en-US" sz="3000" b="1" dirty="0">
                <a:latin typeface="TH SarabunIT๙" pitchFamily="34" charset="-34"/>
                <a:cs typeface="TH SarabunIT๙" pitchFamily="34" charset="-34"/>
              </a:rPr>
              <a:t>Economical Operation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) การจัดทำแผนเกี่ยวข้องกับการคิดวิธีการ    ให้องค์การบริหารส่วนตำบลเมืองเตาบรรลุถึงประสิทธิภาพ เป็นการให้งาน/ฝ่ายต่างๆ มีการประสานงานกัน ทำให้กิจกรรมที่ดำเนินการมีความสอดคล้องต่อเนื่องกัน ทำให้เกิดความเป็นระเบียบในงานต่างๆ ที่ทำซึ่งสิ่งเหล่านี้เป็นการใช้ประโยชน์จากทรัพยากรต่างๆ อย่างคุ้มค่า ก่อให้เกิดความประหยัด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effectLst/>
              </a:rPr>
              <a:t>ประโยชน์ของแผนพัฒนาท้องถิ่นต่อองค์การบริหารส่วนตำบลและประชาชน</a:t>
            </a:r>
            <a:r>
              <a:rPr lang="en-US" dirty="0">
                <a:effectLst/>
              </a:rPr>
              <a:t>	</a:t>
            </a:r>
            <a:br>
              <a:rPr lang="en-US" dirty="0">
                <a:effectLst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507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3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. ลดความไม่แน่นอน (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Reduction of uncertainty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) การทบทวนแผนพัฒนาเป็นการลดความไม่แน่นอนในอนาคตลง เนื่องจากการใช้จ่าย และการจัดเก็บรายได้ขององค์การบริหารส่วนตำบลเมืองเตา ขึ้นอยู่กับสภาพการณ์ทางเศรษฐกิจ และสังคมโดยส่วนรวม การทบทวนแผนพัฒนาจึงช่วยให้เกิดความแน่นอนในการใช้จ่ายเงินงบประมาณ เนื่องจากผ่านการวิเคราะห์ข้อมูลพื้นฐาน และข้อเท็จจริง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4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. ผู้บริหารองค์การบริหารส่วนตำบลเมืองเตา ใช้ในการควบคุมการดำเนินกิจการขององค์การบริหารส่วนตำบลเมืองเตา ได้ (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Basic of Control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) เพราะการจัดทบทวนแผนพัฒนาและควบคุมการดำเนินกิจการขององค์การบริหารส่วนตำบลเมืองเตา เป็นสิ่งที่แยกออกจากกันไม่ได้ ต้องดำเนินการคู่กันและพึ่งพาอาศัยซึ่งกันและกัน การควบคุมจะทำให้การใช้จ่ายงบประมาณและการดำเนินโครงการมีความสัมพันธ์กัน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4249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thaiDist"/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5. ทำให้เกิดการประสานงานที่ดี (</a:t>
            </a:r>
            <a:r>
              <a:rPr lang="en-US" sz="3000" b="1" dirty="0">
                <a:latin typeface="TH SarabunIT๙" pitchFamily="34" charset="-34"/>
                <a:cs typeface="TH SarabunIT๙" pitchFamily="34" charset="-34"/>
              </a:rPr>
              <a:t>Better Coordination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) การจัดทบทวนแผนพัฒนาช่วยให้สร้างความมั่นใจในเรื่องความเป็นเอกภาพที่จะบรรลุจุดมุ่งหมายขององค์การบริหารส่วนตำบลเมืองเตา 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อนาคตทำให้กิจกรรมต่างๆ ที่วางไว้จุดมุ่งหมายเดียวกัน มีการประสานงานที่ดีภายในองค์การบริหารส่วนตำบลเมืองเตา และในเขตพื้นที่ อีกทั้งเป็นการลดความซ้ำซ้อนในการปฏิบัติงานของแต่ละฝ่าย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. ทำให้สามารถตัดสินใจกำหนดแนวทางการดำเนินงาน และการใช้ทรัพยากรทางการบริหาร 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ขององค์การบริหารส่วนตำบลเมืองเตา ให้มีประสิทธิภาพและเกิดประโยชน์สูงสุด ทำให้ผู้บริหารตัดสินใจ 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ในการจัดสรรทรัพยากรด้านการบริหารที่มีอยู่อย่างจำกัดได้อย่างถูกต้อง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7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. ทำให้สามารถกำหนดทิศทางในการดำเนินการในอนาคต โดยมีจุดมุ่งหมายที่ชัดเจนและยั่งยืน 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การพัฒนา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. ทำให้สามารถนำแผนพัฒนาไปปฏิบัติได้ตรงกับวัตถุประสงค์ นโยบาย และเป้าหมายตามกลยุทธ์ </a:t>
            </a:r>
            <a:r>
              <a:rPr lang="th-TH" sz="3000" b="1" dirty="0" smtClean="0">
                <a:latin typeface="TH SarabunIT๙" pitchFamily="34" charset="-34"/>
                <a:cs typeface="TH SarabunIT๙" pitchFamily="34" charset="-34"/>
              </a:rPr>
              <a:t>ที่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กำหนด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4873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9. ทำให้ประชาชนมีส่วนร่วมในการพัฒนาองค์การบริหารส่วนตำบลเมืองเตา โดยเฉพาะอย่างยิ่ง ร่วมเสนอปัญหาและความต้องการ สร้างกระบวนการบูรณาการทำงานร่วมกัน เพื่อให้องค์การบริหารส่วนตำบลเมืองเตา มีข้อมูลประกอบการทบทวนแผนพัฒนาในการแก้ไขปัญหา และความต้องการดังกล่าวนั้น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970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1. คุณวุฒิและวิชาเอก(ปริญญา) </a:t>
            </a:r>
            <a:endParaRPr lang="th-TH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บริหารธุรกิจ สาขาการจัดการ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    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วันเดือนปีที่สำเร็จการศึกษา วันที่ 24  มีนาคม 2553 </a:t>
            </a:r>
            <a:endParaRPr lang="th-TH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สถาบัน  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มหาวิทยาลัย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มหาสารคาม                                     </a:t>
            </a:r>
            <a:endParaRPr lang="en-US" sz="3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.  คุณวุฒิและวิชาเอก(ปริญญาโท)      </a:t>
            </a:r>
            <a:endParaRPr lang="th-TH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รัฐ</a:t>
            </a:r>
            <a:r>
              <a:rPr lang="th-TH" sz="3600" b="1" dirty="0" err="1">
                <a:latin typeface="TH SarabunIT๙" pitchFamily="34" charset="-34"/>
                <a:cs typeface="TH SarabunIT๙" pitchFamily="34" charset="-34"/>
              </a:rPr>
              <a:t>ประศาสน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ศาตรมหา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บัณฑิต</a:t>
            </a:r>
          </a:p>
          <a:p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 วันเดือนปีที่สำเร็จการศึกษา  วันที่ 22  กรกฎาคม 2564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สถาบัน  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มหาวิทยาลัยปทุมธานี</a:t>
            </a:r>
            <a:r>
              <a:rPr lang="en-US" sz="3600" b="1" dirty="0">
                <a:latin typeface="TH SarabunIT๙" pitchFamily="34" charset="-34"/>
                <a:cs typeface="TH SarabunIT๙" pitchFamily="34" charset="-34"/>
              </a:rPr>
              <a:t>  </a:t>
            </a:r>
            <a:endParaRPr lang="th-TH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ประวัติการศึกษา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9401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lnSpcReduction="10000"/>
          </a:bodyPr>
          <a:lstStyle/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1.ขั้นตอน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และขบวนการต้องใช้เวลาอาจทำให้การปฏิบัติการบางกรณีล่าช้า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2.การ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วางแผนเป็นกระบวนการมองไปข้างหน้า เป็นการทำงานเชิงรุก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3.การ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จัดทำแผนพัฒนาท้องถิ่น (พ.ศ.2566 – 2570 ) อยู่ในห้วงสถานการณ์โคกวิด – 19 ทำให้เกิดความล่าช้าและมีผลต่อการดำเนินการประชุม ประชาคม และประชุมคณะกรรมการ เนื่องจากจำกัดจำนวนผู้เข้าร่วมประชุม ซึ่งส่งผลต่อระเบียบและหนังสือสั่งการที่เกี่ยวข้อง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4.คณะกรรมการ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เบื่อหน่ายไม่มาร่วมประชุมตามที่กำหนดไว้ ทำให้เกิดความยุ่งยากในการ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ติดตามให้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มาประชุมเพื่อให้เกิดความถูกต้องในการจัดทำแผนพัฒนาท้องถิ่น (พ.ศ.2566 – 2570 )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5.ประชาชน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มีความต้องการ และเปลี่ยนแปลงในการเสนอปัญหาความต้องการอยู่ตลอดเวลามีผลต่อกระบวนการจัดทำแผนพัฒนา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ท้องถิ่น(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พ.ศ.2566 – 2570 ) 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/>
              </a:rPr>
              <a:t>ความยุ่งยากในการดำเนินการ/ปัญหา/อุปสรรค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921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thaiDist"/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6.ตาม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ระเบียบกระทรวงมหาดไทย ว่าด้วยการจัดทำแผนพัฒนาขององค์กรปกครองส่วน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ท้องถิ่นพ.ศ.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548 และที่แก้ไขเพิ่มเติมถึง (ฉบับที่ 3) พ.ศ.2561 และหนังสือ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กระทรวงมหาดไทย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ด่วนที่สุด ที่ มท 0810.3/ว 2931 </a:t>
            </a:r>
            <a:r>
              <a:rPr lang="th-TH" sz="2800" b="1" dirty="0" err="1">
                <a:latin typeface="TH SarabunIT๙" pitchFamily="34" charset="-34"/>
                <a:cs typeface="TH SarabunIT๙" pitchFamily="34" charset="-34"/>
              </a:rPr>
              <a:t>ลว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15 พ.ค. 2562 เรื่องซักซ้อมแนวทางการทบทวนแผนพัฒนาท้องถิ่น  (พ.ศ.2561 - 2565) ขององค์กรปกครองส่วนท้องถิ่น ข้อ 22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กำหนดว่า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เพื่อประโยชน์ของประชาชน การเพิ่มเติมแผนพัฒนาท้องถิ่น จะต้องจัดประชุมประชาคมทุกครั้ง จำนวนผู้เข้าร่วมประชุมประชาคมจึงเป็นปัจจัยนอกเหนือการควบคุม หากในปี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หนึ่งๆมี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การจัดประชุมประชาคมหลายๆ ครั้ง ประชาชนอาจเกิดความเบื่อหน่ายและมีผู้เข้าร่วมประชุมน้อย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endParaRPr lang="th-TH" sz="2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8183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dirty="0"/>
              <a:t>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นับตั้งแต่ได้มีการประกาศใช้ระเบียบกระทรวงมหาดไทย ว่าด้วยการจัดทำแผนพัฒนาขององค์กรปกครองส่วนท้องถิ่น (ฉบับที่ 3) พ.ศ.2561 เมื่อวันที่ 25 กันยายน 2561 และประกอบกับหนังสือกระทรวงมหาดไทย ด่วนที่สุด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ที่               มท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๐๘๑๐.๓/ว ๗๔๖๗  ลงวันที่ ๑๔  ธันวาคม  ๒๕๖๓  เรื่อง   แนวทางการจัดทำแผนพัฒนาท้องถิ่น (พ.ศ. ๒๕๖6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๒๕๗๐) ขององค์กรปกครองส่วนท้องถิ่น องค์การบริหารส่วนตำบลเมืองเตาได้ดำเนินการจัดทำโครงการจัดทำแผนพัฒนาท้องถิ่น (พ.ศ.2566 - 2570) และประกาศใช้เมื่อวันที่ 17 กันยายน 2564 ซึ่งได้ดำเนินการตามระเบียบกระทรวงมหาดไทย ว่าด้วยการจัดทำแผนพัฒนาขององค์กรปกครองส่วนท้องถิ่น (ฉบับที่ 3) พ.ศ.25612561  และหนังสือกระทรวงมหาดไทย ด่วน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ที่สุด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ที่ มท ๐๘๑๐.๓/ว ๗๔๖๗  ลงวันที่ ๑๔  ธันวาคม  ๒๕๖๓  เรื่อง แนวทางการจัดทำแผนพัฒนา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ท้องถิ่น 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(พ.ศ. ๒๕๖6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๒๕๗๐) ขององค์กรปกครองส่วนท้องถิ่น ในส่วนขององค์การบริหารส่วนตำบลเมืองเตา 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effectLst/>
              </a:rPr>
              <a:t>วิธีการดำเนินการแก้ไขปัญหา/อุปสรรคจนเกิดผลสำเร็จ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9331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ได้แก้ปัญหาดังกล่าว โดยการกำหนดจัดทำแผนพัฒนาท้องถิ่นเพิ่มเติมปีละ 1 ครั้ง ก่อนการจัดทำงบประมาณรายจ่ายประจำปี โดยแจ้งให้ สำนัก, กอง, ฝ่ายและงานต่างๆ ตรวจสอบโครงการกิจกรรมในแผนพัฒนาท้องถิ่น โดยเฉพาะอย่างยิ่งโครงการ/กิจกรรม ที่จะนำไปตั้งงบประมาณรายจ่ายในปีนั้นๆ อีกทั้งได้นำเอาโครงการ/กิจกรรมของชุมชนตามแผนชุมชนซึ่งกองสวัสดิการสังคมได้ทบทวนเป็นประจำประมาณเดือนมกราคม-มีนาคมทุกปี เป็นข้อมูลประกอบการจัดทำโครงการ/กิจกรรม เพื่อเป็นการแก้ไขปัญหาและความต้องการของประชาชนอย่างแท้จริง ประกอบกับได้เรียนชี้แจงถึงบทบาทและความสำคัญของอำนาจหน้าที่ของ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คณะกรรมการทั้ง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3 คณะให้คณะกรรมการทราบและตระหนักถึงความจำเป็นและความสำคัญในการแก้ไขปัญหาและพัฒนาความเป็นอยู่ของประชาชนในพื้นที่ตำบลเมืองเตา ซึ่งเป็นตำบลขนาดกลางและมีเขตการปกครอง 26 หมู่บ้าน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5640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2000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0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 smtClean="0">
                <a:effectLst/>
                <a:latin typeface="TH SarabunIT๙" pitchFamily="34" charset="-34"/>
                <a:cs typeface="TH SarabunIT๙" pitchFamily="34" charset="-34"/>
              </a:rPr>
              <a:t>ประมวล</a:t>
            </a: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ภาพการประชุมประชาคมระดับตำบล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เพื่อจัดทำแผนพัฒนาท้องถิ่น  (พ.ศ.2566 – 2570 ) 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ในวันพฤหัสบดี  ที่  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   เดือน กรกฎาคม  256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>4  </a:t>
            </a: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เวลา  ๐๙.๐๐ – ๑2.๐๐ น. </a:t>
            </a:r>
            <a:r>
              <a:rPr lang="th-TH" sz="2000" dirty="0" smtClean="0">
                <a:effectLst/>
                <a:latin typeface="TH SarabunIT๙" pitchFamily="34" charset="-34"/>
                <a:cs typeface="TH SarabunIT๙" pitchFamily="34" charset="-34"/>
              </a:rPr>
              <a:t>ณ  </a:t>
            </a: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ห้องประชุม อาคารอเนกประสงค์ (หลังใหม่) องค์การบริหารส่วนตำบลเมืองเตา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4" name="รูปภาพ 3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872021_๒๑๐๗๐๘_3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27"/>
          <a:stretch/>
        </p:blipFill>
        <p:spPr bwMode="auto">
          <a:xfrm>
            <a:off x="395536" y="1772816"/>
            <a:ext cx="573151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 8 กค 64_๒๑๐๗๐๘_1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659"/>
          <a:stretch/>
        </p:blipFill>
        <p:spPr bwMode="auto">
          <a:xfrm>
            <a:off x="2699792" y="4121621"/>
            <a:ext cx="5731510" cy="235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7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ประมวลภาพการประชุมประชาคมระดับตำบล</a:t>
            </a:r>
            <a: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เพื่อจัดทำแผนพัฒนาท้องถิ่น  (พ.ศ.2566 – 2570 ) </a:t>
            </a:r>
            <a: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ในวันพฤหัสบดี  ที่  </a:t>
            </a:r>
            <a: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   เดือน กรกฎาคม  256</a:t>
            </a:r>
            <a:r>
              <a:rPr lang="en-US" sz="1800" dirty="0">
                <a:effectLst/>
                <a:latin typeface="TH SarabunIT๙" pitchFamily="34" charset="-34"/>
                <a:cs typeface="TH SarabunIT๙" pitchFamily="34" charset="-34"/>
              </a:rPr>
              <a:t>4  </a:t>
            </a:r>
            <a:r>
              <a:rPr lang="th-TH" sz="1800" dirty="0">
                <a:effectLst/>
                <a:latin typeface="TH SarabunIT๙" pitchFamily="34" charset="-34"/>
                <a:cs typeface="TH SarabunIT๙" pitchFamily="34" charset="-34"/>
              </a:rPr>
              <a:t>เวลา  ๐๙.๐๐ – ๑2.๐๐ น. ณ  ห้องประชุม อาคารอเนกประสงค์ (หลังใหม่) องค์การบริหารส่วนตำบลเมืองเตา</a:t>
            </a:r>
            <a:endParaRPr lang="th-TH" sz="1800" dirty="0"/>
          </a:p>
        </p:txBody>
      </p:sp>
      <p:pic>
        <p:nvPicPr>
          <p:cNvPr id="4" name="รูปภาพ 3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872021_๒๑๐๗๐๘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3"/>
          <a:stretch/>
        </p:blipFill>
        <p:spPr bwMode="auto">
          <a:xfrm>
            <a:off x="683568" y="2060848"/>
            <a:ext cx="4464496" cy="207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D:\งานนักวิเคราะห์นโยบายและแผน ประจำปี พ.ศ.2564\บันทึกจัดซื้อจัดจ้าง TOR\ประชาคมตำบล ตัดทำแผน 61-65 66-70\4714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26624" r="7132"/>
          <a:stretch/>
        </p:blipFill>
        <p:spPr bwMode="auto">
          <a:xfrm>
            <a:off x="691604" y="4218664"/>
            <a:ext cx="307766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D:\งานนักวิเคราะห์นโยบายและแผน ประจำปี พ.ศ.2564\บันทึกจัดซื้อจัดจ้าง TOR\ประชาคมตำบล ตัดทำแผน 61-65 66-70\47145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5737"/>
          <a:stretch/>
        </p:blipFill>
        <p:spPr bwMode="auto">
          <a:xfrm>
            <a:off x="5364088" y="2060848"/>
            <a:ext cx="2953916" cy="209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D:\งานนักวิเคราะห์นโยบายและแผน ประจำปี พ.ศ.2564\บันทึกจัดซื้อจัดจ้าง TOR\ประชาคมตำบล ตัดทำแผน 61-65 66-70\ประชาคมแผน 8 กค 64_๒๑๐๗๐๘_2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82"/>
          <a:stretch/>
        </p:blipFill>
        <p:spPr bwMode="auto">
          <a:xfrm>
            <a:off x="3923928" y="4227395"/>
            <a:ext cx="4394076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8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18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ประมวล</a:t>
            </a: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ภาพการประชุมคณะกรรมการสนับสนุนการจัดทำแผนองค์การบริหารส่วนตำบลเมืองเตา</a:t>
            </a:r>
            <a: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เพื่อพิจารณาจัดทำร่างแผนพัฒนาท้องถิ่น (พ.ศ.2566 -2570 )  </a:t>
            </a:r>
            <a: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 ประจำปีงบประมาณ พ.ศ. 2564</a:t>
            </a:r>
            <a: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ในวันที่ 20  สิงหาคม  2564 เวลา 09.00 น.</a:t>
            </a:r>
            <a: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ณ ห้องประชุมอาคารอเนกประสงค์องค์การบริหารส่วนตำบลเมืองเตา 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5" name="ตัวแทนเนื้อหา 4" descr="E:\B แผนพัฒนาท้องถิ่น พ.ศ.2566...2570\คณะกรรมการสนับสนุน\ภาพการประชุมคกก สนับสนุน\ประชุมคกก_0.สนับสนุน  20864_๒๑๐๘๒๓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03848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E:\B แผนพัฒนาท้องถิ่น พ.ศ.2566...2570\คณะกรรมการสนับสนุน\ภาพการประชุมคกก สนับสนุน\ประชุมคกก.สนับสนุน  20864_๒๑๐๘๒๓_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9"/>
            <a:ext cx="3351262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E:\B แผนพัฒนาท้องถิ่น พ.ศ.2566...2570\คณะกรรมการสนับสนุน\ภาพการประชุมคกก สนับสนุน\ประชุมคกก.สนับสนุน  20864_๒๑๐๘๒๓_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16835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7" descr="E:\B แผนพัฒนาท้องถิ่น พ.ศ.2566...2570\คณะกรรมการสนับสนุน\ภาพการประชุมคกก สนับสนุน\ประชุมคกก.สนับสนุน  20864_๒๑๐๘๒๓_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06" y="3933056"/>
            <a:ext cx="3364632" cy="266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8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ประมวลภาพการประชุมคณะกรรมการพัฒนาองค์การบริหารส่วนตำบลเมืองเตา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เพื่อพิจารณาร่างแผนพัฒนาท้องถิ่น ( พ.ศ.2566 – 2570 )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ประจำปี พ.ศ.2564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ในวันที่ 24   สิงหาคม   2564   เวลา 09.00 น. </a:t>
            </a:r>
            <a: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effectLst/>
                <a:latin typeface="TH SarabunIT๙" pitchFamily="34" charset="-34"/>
                <a:cs typeface="TH SarabunIT๙" pitchFamily="34" charset="-34"/>
              </a:rPr>
              <a:t>ณ ห้องประชุมอาคารอเนกประสงค์องค์การบริหารส่วนตำบลเมืองเตา 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5" name="รูปภาพ 4" descr="E:\B แผนพัฒนาท้องถิ่น พ.ศ.2566...2570\ประชุม คกม.พัฒนาฯ  66-70\ภาพประชุมคณะกรรมการพัฒนา\ประชุม คกก.พัฒนาฯ  แผน 2566-2570_๒๑๐๘๒๔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881735" cy="219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E:\B แผนพัฒนาท้องถิ่น พ.ศ.2566...2570\ประชุม คกม.พัฒนาฯ  66-70\ภาพประชุมคณะกรรมการพัฒนา\49036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/>
          <a:stretch/>
        </p:blipFill>
        <p:spPr bwMode="auto">
          <a:xfrm>
            <a:off x="4914900" y="2131928"/>
            <a:ext cx="3761556" cy="219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E:\B แผนพัฒนาท้องถิ่น พ.ศ.2566...2570\ประชุม คกม.พัฒนาฯ  66-70\ภาพประชุมคณะกรรมการพัฒนา\ประชุม คกก.พัฒนาฯ  แผน 2566-2570_๒๑๐๘๒๔_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2720" r="3697" b="23094"/>
          <a:stretch/>
        </p:blipFill>
        <p:spPr bwMode="auto">
          <a:xfrm>
            <a:off x="827584" y="4509120"/>
            <a:ext cx="3881735" cy="184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7" descr="E:\B แผนพัฒนาท้องถิ่น พ.ศ.2566...2570\ประชุม คกม.พัฒนาฯ  66-70\ภาพประชุมคณะกรรมการพัฒนา\timeline_20210824_12001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 r="10482" b="12253"/>
          <a:stretch/>
        </p:blipFill>
        <p:spPr bwMode="auto">
          <a:xfrm>
            <a:off x="4921721" y="4466245"/>
            <a:ext cx="3761556" cy="1886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7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2000" dirty="0" smtClean="0"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000" dirty="0" smtClean="0"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ประมวล</a:t>
            </a: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ภาพการประชุมสภาองค์การบริหารส่วนตำบลเมืองเตา</a:t>
            </a:r>
            <a:r>
              <a:rPr lang="en-US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สมัยวิสามัญ สมัยที่ </a:t>
            </a:r>
            <a:r>
              <a:rPr lang="th-TH" sz="20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4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ครั้งที่ </a:t>
            </a:r>
            <a:r>
              <a:rPr lang="th-TH" sz="20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1/2564</a:t>
            </a:r>
            <a:br>
              <a:rPr lang="th-TH" sz="20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เพื่อพิจารณาเห็นชอบร่างแผนพัฒนาท้องถิ่น (พ.ศ.2566 – 2570) </a:t>
            </a:r>
            <a:r>
              <a:rPr lang="en-US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 ใน</a:t>
            </a: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sz="2000" dirty="0" smtClean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17 กันยายน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IT๙" pitchFamily="34" charset="-34"/>
                <a:cs typeface="TH SarabunIT๙" pitchFamily="34" charset="-34"/>
              </a:rPr>
              <a:t>2564 เวลา 09.00 น. ณ ห้องประชุมองค์การบริหารส่วนตำบลเมืองเตา ชั้น 2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4" name="รูปภาพ 3" descr="E:\Aแผนสี่ปี  2561-2564 ทุกเล่ม\18 เปลี่ยนแปลง ครั้งที่ 11 เพิ่มเติม ครั้งที่ 8\ประชุมสภา\123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6" b="25831"/>
          <a:stretch/>
        </p:blipFill>
        <p:spPr bwMode="auto">
          <a:xfrm>
            <a:off x="1475656" y="1484784"/>
            <a:ext cx="66247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E:\Aแผนสี่ปี  2561-2564 ทุกเล่ม\18 เปลี่ยนแปลง ครั้งที่ 11 เพิ่มเติม ครั้งที่ 8\ประชุมสภา\18649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5" b="11016"/>
          <a:stretch/>
        </p:blipFill>
        <p:spPr bwMode="auto">
          <a:xfrm>
            <a:off x="1473721" y="3429000"/>
            <a:ext cx="6626672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E:\Aแผนสี่ปี  2561-2564 ทุกเล่ม\18 เปลี่ยนแปลง ครั้งที่ 11 เพิ่มเติม ครั้งที่ 8\ประชุมสภา\timeline_20210727_1308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4" b="21723"/>
          <a:stretch/>
        </p:blipFill>
        <p:spPr bwMode="auto">
          <a:xfrm>
            <a:off x="1475655" y="5124450"/>
            <a:ext cx="6624737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858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D:\งานนักวิเคราะห์นโยบายและแผน ประจำปี พ.ศ.2564\บันทึกจัดซื้อจัดจ้าง TOR\ประชาคมตำบล ตัดทำแผน 61-65 66-70\47155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18457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8800" b="1" dirty="0" smtClean="0">
                <a:latin typeface="TH SarabunIT๙" pitchFamily="34" charset="-34"/>
                <a:cs typeface="TH SarabunIT๙" pitchFamily="34" charset="-34"/>
              </a:rPr>
              <a:t>จบการเสนอ</a:t>
            </a:r>
          </a:p>
          <a:p>
            <a:pPr marL="109728" indent="0">
              <a:buNone/>
            </a:pPr>
            <a:r>
              <a:rPr lang="th-TH" sz="8800" b="1" dirty="0" smtClean="0">
                <a:latin typeface="TH SarabunIT๙" pitchFamily="34" charset="-34"/>
                <a:cs typeface="TH SarabunIT๙" pitchFamily="34" charset="-34"/>
              </a:rPr>
              <a:t>ผลงานลำดับที่ 1</a:t>
            </a:r>
            <a:endParaRPr lang="th-TH" sz="88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 descr="D:\งานนักวิเคราะห์นโยบายและแผน ประจำปี พ.ศ.2564\บันทึกจัดซื้อจัดจ้าง TOR\ประชาคมตำบล ตัดทำแผน 61-65 66-70\47155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9739" r="17413"/>
          <a:stretch/>
        </p:blipFill>
        <p:spPr bwMode="auto">
          <a:xfrm>
            <a:off x="179512" y="3140968"/>
            <a:ext cx="3816424" cy="2975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0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วัน เดือน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ปี 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3 มิถุนายน 2558     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ตำแหน่ง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ระดับ  นักวิชาการ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พัสดุระดับ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3</a:t>
            </a:r>
          </a:p>
          <a:p>
            <a:pPr marL="109728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อัตรา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เงินเดือน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15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,060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.-บาท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 </a:t>
            </a:r>
          </a:p>
          <a:p>
            <a:pPr marL="109728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องค์การ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บริหารส่วนตำบลดง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พลอง</a:t>
            </a:r>
          </a:p>
          <a:p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วัน เดือน ปี 1 พฤศจิกายน 2559  </a:t>
            </a:r>
            <a:endParaRPr lang="th-TH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ตำแหน่ง</a:t>
            </a:r>
            <a:r>
              <a:rPr lang="en-US" sz="2800" b="1" dirty="0"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ระดับ 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นักวิเคราะห์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นโยบายและแผนปฏิบัติ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</a:p>
          <a:p>
            <a:pPr marL="109728" indent="0">
              <a:buNone/>
            </a:pP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อัตรา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เงินเดือน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 16,220.-บาท 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องค์การ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บริหารส่วนตำบลเมืองเตา </a:t>
            </a:r>
            <a:endParaRPr lang="th-TH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ปัจจุบัน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ดำรงตำแหน่งนักวิเคราะห์นโยบายและแผนปฏิบัติการ </a:t>
            </a:r>
            <a:endParaRPr lang="th-TH" sz="2800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อัตราเงินเดือน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20,770.-บาท                               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องค์การ</a:t>
            </a:r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บริหารส่วนตำบลเมืองเตา</a:t>
            </a:r>
            <a:r>
              <a:rPr lang="th-TH" sz="2800" b="1" dirty="0" smtClean="0">
                <a:latin typeface="TH SarabunIT๙" pitchFamily="34" charset="-34"/>
                <a:cs typeface="TH SarabunIT๙" pitchFamily="34" charset="-34"/>
              </a:rPr>
              <a:t>             </a:t>
            </a:r>
            <a:endParaRPr lang="th-TH" sz="2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ประวัติรับราชการ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190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b="1" dirty="0"/>
              <a:t>วั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น/เดือน/ปี           ระยะเวลา                       หลักสูตร                                 สถาบัน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7-9 ก.ค.  2558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3 วัน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การจัดทำงบประมาณ และการรับ จ่ายเงินขององค์กรปกครองส่วนท้องถิ่น               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 ด้วยระบบบัญชีคอมพิวเตอร์ 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e-LAAS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รุ่นที่ 1  </a:t>
            </a:r>
            <a:endParaRPr lang="th-TH" sz="2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                    ( มหาวิทยาลัย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ราช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ภัฏ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สวน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สุนัน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ทา )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 </a:t>
            </a:r>
          </a:p>
          <a:p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     20–22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พ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ย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 2558  3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วัน      การจัดซื้อจัดจ้างภายใต้วงเงินการจัดหาพัสดุใหม่ ประกอบการจัดซื้อจัดจ้างด้วยวิธี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อีเล็กทรอนิกส์ 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e-GP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ระยะ 3 (ระยะใหม่)และการเตรียมความพร้อมสู่     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พระราชบัญญัติการจัดซื้อจัดจ้างและการบริหารพัสดุภาครัฐขององค์กรปกครอง                   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ส่วน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ท้องถิ่น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( มหาวิทยาลัย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ราช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ภัฏ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สวน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สุนัน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ทา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)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 </a:t>
            </a:r>
          </a:p>
          <a:p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     24–26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 2560  3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วัน      การติดตามและประเมินผลแผนพัฒนาสามปีและแผนพัฒนาท้องถิ่นสี่ปี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(รูปแบบใหม่) เพื่อเป็นกรอบในการจัดทำงบประมาณรายจ่ายประจำปีขององค์กร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ปกครองส่วนท้องถิ่น ปีงบประมาณ 2560 - 2561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(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บัณฑิตวิทยาลัย มหาวิทยาลัยสวนดุสิต และ  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                   สถาบัน  ฝึกอบรม 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เอช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อาร์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600" b="1" dirty="0" err="1" smtClean="0">
                <a:latin typeface="TH SarabunIT๙" pitchFamily="34" charset="-34"/>
                <a:cs typeface="TH SarabunIT๙" pitchFamily="34" charset="-34"/>
              </a:rPr>
              <a:t>เอ็ม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)</a:t>
            </a:r>
            <a:endParaRPr lang="th-TH" sz="2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ประวัติการฝึกอบรม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654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1800" b="1" dirty="0"/>
              <a:t>วั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น/เดือน/ปี           ระยะเวลา                       หลักสูตร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สถาบัน</a:t>
            </a:r>
            <a:endParaRPr lang="en-US" sz="2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2600" b="1" dirty="0" smtClean="0">
                <a:latin typeface="TH SarabunIT๙" pitchFamily="34" charset="-34"/>
                <a:cs typeface="TH SarabunIT๙" pitchFamily="34" charset="-34"/>
              </a:rPr>
              <a:t>21–23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 2560  3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วัน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พระราชบัญญัติการจัดซื้อจัดจ้างและการบริหารพัสดุภาครัฐ พ.ศ.2560 และ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       กฎหมาย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ที่เกี่ยวข้อง  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                  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2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มหาวิทยาลัยราช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ภัฏ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สวน</a:t>
            </a:r>
            <a:r>
              <a:rPr lang="th-TH" sz="2600" b="1" dirty="0" err="1">
                <a:latin typeface="TH SarabunIT๙" pitchFamily="34" charset="-34"/>
                <a:cs typeface="TH SarabunIT๙" pitchFamily="34" charset="-34"/>
              </a:rPr>
              <a:t>สุนัน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ทา )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 </a:t>
            </a:r>
          </a:p>
          <a:p>
            <a:r>
              <a:rPr lang="en-US" sz="2600" b="1" dirty="0" smtClean="0">
                <a:latin typeface="TH SarabunIT๙" pitchFamily="34" charset="-34"/>
                <a:cs typeface="TH SarabunIT๙" pitchFamily="34" charset="-34"/>
              </a:rPr>
              <a:t>8–10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 2561  3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วัน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การติดตามและประเมินผลแผนพัฒนาท้องถิ่นสี่ปี (2561 – 2564 ) ประจำปี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 งบประมาณ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พ.ศ.2561 รอบเดือนเมษายนและเดือนตุลาคม พ.ศ.2561 พร้อมกับ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การ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ทบทวน/แก้ไข/เพิ่มเติม/เปลี่ยนแปลงแผนพัฒนาท้องถิ่นสี่ปีและตัวอย่าง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กรณีศึกษา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พร้อมศึกษาประเด็นข้อผิดพลาดที่ถูกทักท้วงและแนวทางการแก้ไข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(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สำนักบริการวิชาการ มหาวิทยาลัย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มหาสารคาม )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 </a:t>
            </a:r>
          </a:p>
          <a:p>
            <a:pPr marL="109728" indent="0">
              <a:buNone/>
            </a:pPr>
            <a:r>
              <a:rPr lang="en-US" sz="2600" b="1" dirty="0" smtClean="0">
                <a:latin typeface="TH SarabunIT๙" pitchFamily="34" charset="-34"/>
                <a:cs typeface="TH SarabunIT๙" pitchFamily="34" charset="-34"/>
              </a:rPr>
              <a:t>31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ส.ค.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61–2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ย</a:t>
            </a:r>
            <a:r>
              <a:rPr lang="en-US" sz="2600" b="1" dirty="0">
                <a:latin typeface="TH SarabunIT๙" pitchFamily="34" charset="-34"/>
                <a:cs typeface="TH SarabunIT๙" pitchFamily="34" charset="-34"/>
              </a:rPr>
              <a:t>. 2561  3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วัน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โครงการ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อบรมสัมมนาการบริหารงานบุคคลขององค์กรปกครองส่วนท้องถิ่น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                                   จังหวัด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มหาสารคาม ประจำปีงบประมาณ พ.ศ.2561  กรณีศึกษาพร้อมศึกษา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ประเด็นข้อผิดพลาดที่ถูกทักท้วงและแนวทางการแก้ไข  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            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( </a:t>
            </a:r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สำนักบริการวิชาการ มหาวิทยาลัย</a:t>
            </a:r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มหาสารคาม )</a:t>
            </a:r>
            <a:endParaRPr lang="en-US" sz="26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en-US" dirty="0"/>
              <a:t> 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ประวัติการฝึกอบรม</a:t>
            </a:r>
          </a:p>
        </p:txBody>
      </p:sp>
    </p:spTree>
    <p:extLst>
      <p:ext uri="{BB962C8B-B14F-4D97-AF65-F5344CB8AC3E}">
        <p14:creationId xmlns:p14="http://schemas.microsoft.com/office/powerpoint/2010/main" val="79022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1800" b="1" dirty="0"/>
              <a:t>วั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น/เดือน/ปี           ระยะเวลา                       หลักสูตร                                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สถาบัน</a:t>
            </a:r>
            <a:endParaRPr lang="en-US" sz="19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1900" b="1" dirty="0" smtClean="0">
                <a:latin typeface="TH SarabunIT๙" pitchFamily="34" charset="-34"/>
                <a:cs typeface="TH SarabunIT๙" pitchFamily="34" charset="-34"/>
              </a:rPr>
              <a:t>13–15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. 2561    3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วัน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ซักซ้อม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การจัดทำงบประมาณรายจ่ายประจำปี 2562 หลักเกณฑ์ใหม่ในการเขียน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รายละเอียดคำชี้แจงประกอบโครงการ กรอบอัตราการตั้งจ่าย (ปรับปรุงบใหม่) 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หลักการจำแนกหมวดประเภทรายจ่ายหลักการพิจารณาความเชื่อมโยงระหว่างแผน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กับงบประมาณ วิธีประมาณการวงเงินค่าใช้จ่ายโครงการในแผนพัฒนา 4 ปี กำหนด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ตัวชี้วัดในการพัฒนาท้องถิ่นพร้อมแนวปฏิบัติใหม่ตามร่างระเบียบว่าด้วยการจัดทำ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แผนพัฒนาของ </a:t>
            </a:r>
            <a:r>
              <a:rPr lang="th-TH" sz="1900" b="1" dirty="0" err="1"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.ฉบับที่ 3  รุ่นที่ 2  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                    </a:t>
            </a:r>
          </a:p>
          <a:p>
            <a:pPr marL="109728" indent="0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                                                 ( มหาวิทยาลัยเกษตรศาสตร์ )</a:t>
            </a:r>
            <a:endParaRPr lang="en-US" sz="19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1900" b="1" dirty="0" smtClean="0">
                <a:latin typeface="TH SarabunIT๙" pitchFamily="34" charset="-34"/>
                <a:cs typeface="TH SarabunIT๙" pitchFamily="34" charset="-34"/>
              </a:rPr>
              <a:t>26–28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ต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. 2561    3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วัน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ติดตามและประเมินผลแผนพัฒนาท้องถิ่นโดยใช้ข้อมูลจากระบบ 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E-plan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และ 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                                        แนวทาง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ปฏิบัติใหม่ตามร่างระเบียบว่าด้วยการจัดทำแผนฯ (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One plan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) พร้อม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เทคนิคการจัดทำ/การทบทวน/การเพิ่มเติม/การเปลี่ยนแปลงแผนพัฒนาท้องถิ่น  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ตาม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ระเบียบกระทรวงมหาดไทยว่าด้วยการจัดทำแผนพัฒนาขององค์กรปกครองส่วน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 algn="thaiDist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ท้องถิ่น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(ฉบับปัจจุบัน)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(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สำนักบริการวิชาการ มหาวิทยาลัย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มหาสารคาม )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 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1-27 ธ.ค. 2562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27 วัน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นักวิเคราะห์นโยบายและแผน</a:t>
            </a:r>
            <a:r>
              <a:rPr lang="en-US" sz="1900" b="1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รุ่นที่ 80 สถาบันพัฒนาบริหารบุคลกร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ท้องถิ่น   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pPr marL="109728" indent="0">
              <a:buNone/>
            </a:pPr>
            <a:r>
              <a:rPr lang="th-TH" sz="1900" b="1" dirty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                 </a:t>
            </a:r>
            <a:r>
              <a:rPr lang="th-TH" sz="1900" b="1" dirty="0" smtClean="0">
                <a:latin typeface="TH SarabunIT๙" pitchFamily="34" charset="-34"/>
                <a:cs typeface="TH SarabunIT๙" pitchFamily="34" charset="-34"/>
              </a:rPr>
              <a:t>      </a:t>
            </a:r>
            <a:endParaRPr lang="en-US" sz="1900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sz="1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ประวัติการฝึกอบรม</a:t>
            </a:r>
          </a:p>
        </p:txBody>
      </p:sp>
    </p:spTree>
    <p:extLst>
      <p:ext uri="{BB962C8B-B14F-4D97-AF65-F5344CB8AC3E}">
        <p14:creationId xmlns:p14="http://schemas.microsoft.com/office/powerpoint/2010/main" val="180647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การจัดทำ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แผนพัฒนาท้องถิ่น พ.ศ. 2566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–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2570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”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ขององค์การบริหารส่วนตำบลเมืองเตา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ระยะเวลาดำเนินการ  เดือน กุมภาพันธ์ – กันยายน 2564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ผลงานลำดับที่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1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10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18843" r="16715" b="10507"/>
          <a:stretch/>
        </p:blipFill>
        <p:spPr bwMode="auto">
          <a:xfrm>
            <a:off x="323528" y="192047"/>
            <a:ext cx="8621577" cy="636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16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1951</Words>
  <Application>Microsoft Office PowerPoint</Application>
  <PresentationFormat>นำเสนอทางหน้าจอ (4:3)</PresentationFormat>
  <Paragraphs>137</Paragraphs>
  <Slides>39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รวมกลุ่ม</vt:lpstr>
      <vt:lpstr>ยินดีต้อนรับคณะกรรมการ</vt:lpstr>
      <vt:lpstr>ประวัติ</vt:lpstr>
      <vt:lpstr>ประวัติการศึกษา</vt:lpstr>
      <vt:lpstr>ประวัติรับราชการ</vt:lpstr>
      <vt:lpstr>ประวัติการฝึกอบรม</vt:lpstr>
      <vt:lpstr>ประวัติการฝึกอบรม</vt:lpstr>
      <vt:lpstr>ประวัติการฝึกอบรม</vt:lpstr>
      <vt:lpstr>ผลงานลำดับที่ 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ผลสำเร็จของงาน เชิงปริมาณ </vt:lpstr>
      <vt:lpstr>ผลสำเร็จของงาน</vt:lpstr>
      <vt:lpstr>การนำไปใช้ประโยชน์ </vt:lpstr>
      <vt:lpstr>ประโยชน์ของแผนพัฒนาท้องถิ่นต่อองค์การบริหารส่วนตำบลและประชาชน  </vt:lpstr>
      <vt:lpstr>ต่อ</vt:lpstr>
      <vt:lpstr>ต่อ</vt:lpstr>
      <vt:lpstr>ต่อ</vt:lpstr>
      <vt:lpstr>ความยุ่งยากในการดำเนินการ/ปัญหา/อุปสรรค</vt:lpstr>
      <vt:lpstr>ต่อ</vt:lpstr>
      <vt:lpstr>วิธีการดำเนินการแก้ไขปัญหา/อุปสรรคจนเกิดผลสำเร็จ</vt:lpstr>
      <vt:lpstr>ต่อ</vt:lpstr>
      <vt:lpstr>  ประมวลภาพการประชุมประชาคมระดับตำบล เพื่อจัดทำแผนพัฒนาท้องถิ่น  (พ.ศ.2566 – 2570 )  ในวันพฤหัสบดี  ที่  8   เดือน กรกฎาคม  2564  เวลา  ๐๙.๐๐ – ๑2.๐๐ น. ณ  ห้องประชุม อาคารอเนกประสงค์ (หลังใหม่) องค์การบริหารส่วนตำบลเมืองเตา </vt:lpstr>
      <vt:lpstr>ประมวลภาพการประชุมประชาคมระดับตำบล เพื่อจัดทำแผนพัฒนาท้องถิ่น  (พ.ศ.2566 – 2570 )  ในวันพฤหัสบดี  ที่  8   เดือน กรกฎาคม  2564  เวลา  ๐๙.๐๐ – ๑2.๐๐ น. ณ  ห้องประชุม อาคารอเนกประสงค์ (หลังใหม่) องค์การบริหารส่วนตำบลเมืองเตา</vt:lpstr>
      <vt:lpstr>   ประมวลภาพการประชุมคณะกรรมการสนับสนุนการจัดทำแผนองค์การบริหารส่วนตำบลเมืองเตา เพื่อพิจารณาจัดทำร่างแผนพัฒนาท้องถิ่น (พ.ศ.2566 -2570 )    ประจำปีงบประมาณ พ.ศ. 2564 ในวันที่ 20  สิงหาคม  2564 เวลา 09.00 น. ณ ห้องประชุมอาคารอเนกประสงค์องค์การบริหารส่วนตำบลเมืองเตา   </vt:lpstr>
      <vt:lpstr>ประมวลภาพการประชุมคณะกรรมการพัฒนาองค์การบริหารส่วนตำบลเมืองเตา เพื่อพิจารณาร่างแผนพัฒนาท้องถิ่น ( พ.ศ.2566 – 2570 ) ประจำปี พ.ศ.2564 ในวันที่ 24   สิงหาคม   2564   เวลา 09.00 น.  ณ ห้องประชุมอาคารอเนกประสงค์องค์การบริหารส่วนตำบลเมืองเตา   </vt:lpstr>
      <vt:lpstr>  ประมวลภาพการประชุมสภาองค์การบริหารส่วนตำบลเมืองเตา สมัยวิสามัญ สมัยที่ 4 ครั้งที่ 1/2564 เพื่อพิจารณาเห็นชอบร่างแผนพัฒนาท้องถิ่น (พ.ศ.2566 – 2570)   ในวันที่ 17 กันยายน 2564 เวลา 09.00 น. ณ ห้องประชุมองค์การบริหารส่วนตำบลเมืองเตา ชั้น 2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ยินดีต้อนรับคณะกรรมการ</dc:title>
  <dc:creator>User</dc:creator>
  <cp:lastModifiedBy>User</cp:lastModifiedBy>
  <cp:revision>58</cp:revision>
  <cp:lastPrinted>2021-11-15T06:37:50Z</cp:lastPrinted>
  <dcterms:created xsi:type="dcterms:W3CDTF">2021-11-12T07:10:03Z</dcterms:created>
  <dcterms:modified xsi:type="dcterms:W3CDTF">2021-11-18T08:45:05Z</dcterms:modified>
</cp:coreProperties>
</file>